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573" r:id="rId2"/>
    <p:sldId id="601" r:id="rId3"/>
    <p:sldId id="634" r:id="rId4"/>
    <p:sldId id="297" r:id="rId5"/>
    <p:sldId id="635" r:id="rId6"/>
    <p:sldId id="636" r:id="rId7"/>
    <p:sldId id="637" r:id="rId8"/>
    <p:sldId id="638" r:id="rId9"/>
    <p:sldId id="506" r:id="rId10"/>
    <p:sldId id="639" r:id="rId11"/>
    <p:sldId id="640" r:id="rId12"/>
    <p:sldId id="641" r:id="rId13"/>
    <p:sldId id="642" r:id="rId14"/>
    <p:sldId id="450" r:id="rId15"/>
    <p:sldId id="643" r:id="rId16"/>
    <p:sldId id="644" r:id="rId17"/>
    <p:sldId id="582" r:id="rId18"/>
    <p:sldId id="580" r:id="rId19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32" autoAdjust="0"/>
    <p:restoredTop sz="94430" autoAdjust="0"/>
  </p:normalViewPr>
  <p:slideViewPr>
    <p:cSldViewPr snapToGrid="0">
      <p:cViewPr varScale="1">
        <p:scale>
          <a:sx n="84" d="100"/>
          <a:sy n="84" d="100"/>
        </p:scale>
        <p:origin x="12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9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C5B54-F9E5-41C1-893A-C441DBEA6E81}" type="datetimeFigureOut">
              <a:rPr lang="fr-FR" smtClean="0"/>
              <a:t>01/12/2020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5D9F7-94EC-4CBF-BDAE-6AC2E2422B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85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22F87-B6A1-406F-8DCB-16EF88461318}" type="datetimeFigureOut">
              <a:rPr lang="fr-FR" smtClean="0"/>
              <a:t>01/12/2020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A6BA0-1B41-470B-9D1C-517E776362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97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A6BA0-1B41-470B-9D1C-517E7763624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0956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405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598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7256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183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781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0680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059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6554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A6BA0-1B41-470B-9D1C-517E7763624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438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636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796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522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843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932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La fiche de contrôle assurance-qualité pour l’anthropométrie est disponible au niveau de l’Outil 4 du Module 2 Anthropométrie et Santé SENS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868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La fiche de contrôle assurance-qualité pour l’anthropométrie est disponible au niveau de l’Outil 4 du Module 2 Anthropométrie et Santé SENS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037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821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360052"/>
            <a:ext cx="11746751" cy="3036056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  <p:pic>
        <p:nvPicPr>
          <p:cNvPr id="9" name="Picture 8" descr="bluestri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450"/>
            <a:ext cx="12192000" cy="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0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Light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/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10" name="Rectangle 9"/>
          <p:cNvSpPr/>
          <p:nvPr/>
        </p:nvSpPr>
        <p:spPr>
          <a:xfrm>
            <a:off x="1" y="-1"/>
            <a:ext cx="5839313" cy="601471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3" y="1732800"/>
            <a:ext cx="5541137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9460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468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992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186" y="273049"/>
            <a:ext cx="4240551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7164931" cy="5555884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186" y="1732801"/>
            <a:ext cx="4240551" cy="4096135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361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01382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4116260"/>
            <a:ext cx="12192000" cy="1897568"/>
          </a:xfrm>
          <a:gradFill flip="none" rotWithShape="1">
            <a:gsLst>
              <a:gs pos="21000">
                <a:schemeClr val="accent2">
                  <a:alpha val="75000"/>
                </a:schemeClr>
              </a:gs>
              <a:gs pos="100000">
                <a:schemeClr val="accent2">
                  <a:alpha val="0"/>
                </a:schemeClr>
              </a:gs>
            </a:gsLst>
            <a:lin ang="16200000" scaled="0"/>
            <a:tileRect/>
          </a:gradFill>
        </p:spPr>
        <p:txBody>
          <a:bodyPr lIns="180000" tIns="0" rIns="180000" bIns="180000" anchor="b" anchorCtr="0"/>
          <a:lstStyle>
            <a:lvl1pPr marL="0" indent="0">
              <a:buNone/>
              <a:defRPr sz="1867">
                <a:solidFill>
                  <a:schemeClr val="tx2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3392012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824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9827" y="274639"/>
            <a:ext cx="2743200" cy="556402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8712" y="274639"/>
            <a:ext cx="8697915" cy="556402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09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360052"/>
            <a:ext cx="11746751" cy="3036056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9" name="Picture 8" descr="bluestri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450"/>
            <a:ext cx="12192000" cy="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24402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160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No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3204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013449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2667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Drag background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651983"/>
            <a:ext cx="11746751" cy="2744124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79877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3" y="2840483"/>
            <a:ext cx="11594559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3" y="1233253"/>
            <a:ext cx="11594559" cy="1500187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667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00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8712" y="1732801"/>
            <a:ext cx="571568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2801"/>
            <a:ext cx="575352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106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131278" y="9732"/>
            <a:ext cx="6060721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667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5628733" cy="129113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628733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39015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Dark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accent2"/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482744" cy="4038411"/>
          </a:xfrm>
        </p:spPr>
        <p:txBody>
          <a:bodyPr/>
          <a:lstStyle>
            <a:lvl1pPr>
              <a:buClr>
                <a:schemeClr val="accent3"/>
              </a:buClr>
              <a:defRPr sz="3200">
                <a:solidFill>
                  <a:schemeClr val="tx2"/>
                </a:solidFill>
              </a:defRPr>
            </a:lvl1pPr>
            <a:lvl2pPr>
              <a:buClr>
                <a:schemeClr val="accent3"/>
              </a:buClr>
              <a:defRPr sz="2667">
                <a:solidFill>
                  <a:schemeClr val="tx2"/>
                </a:solidFill>
              </a:defRPr>
            </a:lvl2pPr>
            <a:lvl3pPr>
              <a:buClr>
                <a:schemeClr val="accent3"/>
              </a:buClr>
              <a:defRPr sz="2400">
                <a:solidFill>
                  <a:schemeClr val="tx2"/>
                </a:solidFill>
              </a:defRPr>
            </a:lvl3pPr>
            <a:lvl4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4pPr>
            <a:lvl5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82062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129113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2" y="1732139"/>
            <a:ext cx="11672416" cy="4028680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8712" y="6473119"/>
            <a:ext cx="869693" cy="2078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8712" y="6125647"/>
            <a:ext cx="5628733" cy="30359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33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406" y="6473119"/>
            <a:ext cx="606917" cy="207888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8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sldNum="0"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2488" y="1872064"/>
            <a:ext cx="10747023" cy="1839489"/>
          </a:xfrm>
        </p:spPr>
        <p:txBody>
          <a:bodyPr>
            <a:normAutofit fontScale="90000"/>
          </a:bodyPr>
          <a:lstStyle/>
          <a:p>
            <a:pPr algn="ctr"/>
            <a:r>
              <a:rPr lang="fr-FR" sz="6600" b="1" dirty="0"/>
              <a:t>Enquêtes SENS </a:t>
            </a:r>
            <a:br>
              <a:rPr lang="fr-FR" sz="6600" dirty="0"/>
            </a:br>
            <a:r>
              <a:rPr lang="fr-FR" sz="5300" b="0" dirty="0">
                <a:solidFill>
                  <a:schemeClr val="bg1"/>
                </a:solidFill>
              </a:rPr>
              <a:t>[Nom des camps/Zones d’enquête] Région, Pays - Période</a:t>
            </a:r>
            <a:endParaRPr lang="fr-FR" sz="6600" b="0" dirty="0">
              <a:solidFill>
                <a:schemeClr val="bg1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1097279" y="4635925"/>
            <a:ext cx="10058400" cy="1143000"/>
          </a:xfrm>
        </p:spPr>
        <p:txBody>
          <a:bodyPr>
            <a:normAutofit/>
          </a:bodyPr>
          <a:lstStyle/>
          <a:p>
            <a:r>
              <a:rPr lang="fr-FR" dirty="0"/>
              <a:t>Formation des enquêteurs</a:t>
            </a:r>
          </a:p>
          <a:p>
            <a:r>
              <a:rPr lang="fr-FR" sz="1800" dirty="0"/>
              <a:t>[LIEU, DATES]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009F5F-9D41-458D-855A-3D7416553A66}"/>
              </a:ext>
            </a:extLst>
          </p:cNvPr>
          <p:cNvSpPr txBox="1"/>
          <p:nvPr/>
        </p:nvSpPr>
        <p:spPr>
          <a:xfrm>
            <a:off x="248355" y="62048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tx2"/>
                </a:solidFill>
              </a:rPr>
              <a:t>[LOGO PARTENAIRES]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09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7909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altLang="fr-FR" dirty="0"/>
              <a:t>Test de standardisation - Objectifs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465577" y="1763141"/>
            <a:ext cx="11298685" cy="43323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2800" b="1" u="sng" dirty="0">
                <a:solidFill>
                  <a:schemeClr val="tx1"/>
                </a:solidFill>
              </a:rPr>
              <a:t>Evaluer la PRECISION et l’EXACTITUDE</a:t>
            </a:r>
            <a:r>
              <a:rPr lang="fr-FR" sz="2800" b="1" dirty="0">
                <a:solidFill>
                  <a:schemeClr val="tx1"/>
                </a:solidFill>
              </a:rPr>
              <a:t> des mesures effectuées par chaque enquêteur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Pour mieux comprendre les défis liés à la prise de mesures anthropométriques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La pratique rend parfait !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059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7909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altLang="fr-FR" dirty="0"/>
              <a:t>Précision vs. Exactitude (1/2)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219F030-B3BB-4584-80B1-256E13FD54DD}"/>
              </a:ext>
            </a:extLst>
          </p:cNvPr>
          <p:cNvSpPr txBox="1">
            <a:spLocks/>
          </p:cNvSpPr>
          <p:nvPr/>
        </p:nvSpPr>
        <p:spPr>
          <a:xfrm>
            <a:off x="1853231" y="3098042"/>
            <a:ext cx="3988009" cy="3138983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fr-FR" sz="2800" dirty="0"/>
              <a:t>Obtention de </a:t>
            </a:r>
            <a:r>
              <a:rPr lang="fr-FR" sz="2800" b="1" dirty="0"/>
              <a:t>résultats similaires au cours de mesures répétées </a:t>
            </a:r>
            <a:r>
              <a:rPr lang="fr-FR" sz="2800" dirty="0"/>
              <a:t>(peuvent être exacts ou non)</a:t>
            </a:r>
            <a:endParaRPr lang="fr-FR" altLang="fr-FR" sz="26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fr-FR" sz="2800" b="1" u="sng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EED7F1A-4BA4-4CD6-A45A-2B6B7AF183B6}"/>
              </a:ext>
            </a:extLst>
          </p:cNvPr>
          <p:cNvSpPr txBox="1">
            <a:spLocks/>
          </p:cNvSpPr>
          <p:nvPr/>
        </p:nvSpPr>
        <p:spPr>
          <a:xfrm>
            <a:off x="6126480" y="3098042"/>
            <a:ext cx="4083545" cy="313898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fr-FR" sz="2800" dirty="0">
                <a:solidFill>
                  <a:schemeClr val="tx1"/>
                </a:solidFill>
              </a:rPr>
              <a:t>Obtention de </a:t>
            </a:r>
            <a:r>
              <a:rPr lang="fr-FR" sz="2800" b="1" dirty="0">
                <a:solidFill>
                  <a:schemeClr val="tx1"/>
                </a:solidFill>
              </a:rPr>
              <a:t>résultats proches de la valeur vraie </a:t>
            </a:r>
            <a:r>
              <a:rPr lang="fr-FR" sz="2800" dirty="0">
                <a:solidFill>
                  <a:schemeClr val="tx1"/>
                </a:solidFill>
              </a:rPr>
              <a:t>au cours de mesures répétées </a:t>
            </a:r>
            <a:endParaRPr lang="fr-FR" sz="2800" b="1" dirty="0">
              <a:solidFill>
                <a:schemeClr val="tx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7127611-D850-4807-9354-65294C7D581D}"/>
              </a:ext>
            </a:extLst>
          </p:cNvPr>
          <p:cNvSpPr txBox="1"/>
          <p:nvPr/>
        </p:nvSpPr>
        <p:spPr>
          <a:xfrm>
            <a:off x="1853231" y="1826065"/>
            <a:ext cx="4083545" cy="95410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Précision = Constance</a:t>
            </a:r>
          </a:p>
          <a:p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D48028E-AB73-4F76-A740-FB501946BFA2}"/>
              </a:ext>
            </a:extLst>
          </p:cNvPr>
          <p:cNvSpPr txBox="1"/>
          <p:nvPr/>
        </p:nvSpPr>
        <p:spPr>
          <a:xfrm>
            <a:off x="6091447" y="1808446"/>
            <a:ext cx="4083545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Exactitude = Validité</a:t>
            </a:r>
          </a:p>
          <a:p>
            <a:pPr algn="ctr"/>
            <a:endParaRPr lang="fr-FR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523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7909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altLang="fr-FR" dirty="0"/>
              <a:t>Précision vs. Exactitude (2/2)</a:t>
            </a:r>
            <a:endParaRPr lang="en-US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A767F9E-80B0-400E-8A67-AB2CEE218BE3}"/>
              </a:ext>
            </a:extLst>
          </p:cNvPr>
          <p:cNvGrpSpPr/>
          <p:nvPr/>
        </p:nvGrpSpPr>
        <p:grpSpPr>
          <a:xfrm>
            <a:off x="2320123" y="1151962"/>
            <a:ext cx="7551753" cy="4917936"/>
            <a:chOff x="719108" y="1968500"/>
            <a:chExt cx="7437875" cy="4917936"/>
          </a:xfrm>
        </p:grpSpPr>
        <p:cxnSp>
          <p:nvCxnSpPr>
            <p:cNvPr id="10" name="Straight Arrow Connector 16">
              <a:extLst>
                <a:ext uri="{FF2B5EF4-FFF2-40B4-BE49-F238E27FC236}">
                  <a16:creationId xmlns:a16="http://schemas.microsoft.com/office/drawing/2014/main" id="{EB246A26-3B55-4F50-9556-504E71922173}"/>
                </a:ext>
              </a:extLst>
            </p:cNvPr>
            <p:cNvCxnSpPr/>
            <p:nvPr/>
          </p:nvCxnSpPr>
          <p:spPr>
            <a:xfrm>
              <a:off x="2000250" y="5445125"/>
              <a:ext cx="1203325" cy="0"/>
            </a:xfrm>
            <a:prstGeom prst="straightConnector1">
              <a:avLst/>
            </a:prstGeom>
            <a:ln w="666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7">
              <a:extLst>
                <a:ext uri="{FF2B5EF4-FFF2-40B4-BE49-F238E27FC236}">
                  <a16:creationId xmlns:a16="http://schemas.microsoft.com/office/drawing/2014/main" id="{E57FCEA8-4D5E-4320-A31D-36F7C7AAD461}"/>
                </a:ext>
              </a:extLst>
            </p:cNvPr>
            <p:cNvCxnSpPr/>
            <p:nvPr/>
          </p:nvCxnSpPr>
          <p:spPr>
            <a:xfrm flipH="1">
              <a:off x="5795963" y="5473700"/>
              <a:ext cx="1203325" cy="0"/>
            </a:xfrm>
            <a:prstGeom prst="straightConnector1">
              <a:avLst/>
            </a:prstGeom>
            <a:ln w="666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">
              <a:extLst>
                <a:ext uri="{FF2B5EF4-FFF2-40B4-BE49-F238E27FC236}">
                  <a16:creationId xmlns:a16="http://schemas.microsoft.com/office/drawing/2014/main" id="{78618630-61F4-4625-91CE-605C1C035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200" y="1968500"/>
              <a:ext cx="1695450" cy="167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5">
              <a:extLst>
                <a:ext uri="{FF2B5EF4-FFF2-40B4-BE49-F238E27FC236}">
                  <a16:creationId xmlns:a16="http://schemas.microsoft.com/office/drawing/2014/main" id="{4ECAE954-1E90-40FF-876D-1EB65B8A26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9108" y="3644900"/>
              <a:ext cx="218763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"/>
                <a:defRPr sz="2900"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"/>
                <a:defRPr sz="2600"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"/>
                <a:defRPr sz="2300"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B58B80"/>
                </a:buClr>
                <a:buSzPct val="7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>
                  <a:cs typeface="Segoe UI" panose="020B0502040204020203" pitchFamily="34" charset="0"/>
                </a:rPr>
                <a:t>Faible Exactitude Faible Précision</a:t>
              </a:r>
            </a:p>
          </p:txBody>
        </p:sp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547326B0-E36D-4182-ADAE-45543A0C5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9800" y="1968500"/>
              <a:ext cx="1789113" cy="1724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EFFC67FC-1615-43EB-835C-B34E2508C3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5627" y="3674043"/>
              <a:ext cx="228285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"/>
                <a:defRPr sz="2900"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"/>
                <a:defRPr sz="2600"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"/>
                <a:defRPr sz="2300"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B58B80"/>
                </a:buClr>
                <a:buSzPct val="7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>
                  <a:cs typeface="Segoe UI" panose="020B0502040204020203" pitchFamily="34" charset="0"/>
                </a:rPr>
                <a:t>Faible Exactitude </a:t>
              </a:r>
              <a:r>
                <a:rPr lang="fr-FR" altLang="fr-FR" sz="2000" b="1" dirty="0">
                  <a:cs typeface="Segoe UI" panose="020B0502040204020203" pitchFamily="34" charset="0"/>
                </a:rPr>
                <a:t>Haute Précision</a:t>
              </a:r>
            </a:p>
          </p:txBody>
        </p:sp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A6E27F29-3D89-4CD5-A5B1-E5F65FE90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4263" y="1968500"/>
              <a:ext cx="1789112" cy="174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id="{90036049-BF74-4135-AFBF-7816C031B4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60656" y="3692525"/>
              <a:ext cx="219632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"/>
                <a:defRPr sz="2900"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"/>
                <a:defRPr sz="2600"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"/>
                <a:defRPr sz="2300"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B58B80"/>
                </a:buClr>
                <a:buSzPct val="7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lang="fr-FR" altLang="fr-FR" sz="2000" b="1" dirty="0">
                  <a:cs typeface="Segoe UI" panose="020B0502040204020203" pitchFamily="34" charset="0"/>
                </a:rPr>
                <a:t>Haute Exactitude</a:t>
              </a:r>
            </a:p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lang="fr-FR" altLang="fr-FR" sz="2000" dirty="0">
                  <a:cs typeface="Segoe UI" panose="020B0502040204020203" pitchFamily="34" charset="0"/>
                </a:rPr>
                <a:t>Faible Précision</a:t>
              </a:r>
            </a:p>
          </p:txBody>
        </p:sp>
        <p:pic>
          <p:nvPicPr>
            <p:cNvPr id="18" name="Picture 3">
              <a:extLst>
                <a:ext uri="{FF2B5EF4-FFF2-40B4-BE49-F238E27FC236}">
                  <a16:creationId xmlns:a16="http://schemas.microsoft.com/office/drawing/2014/main" id="{BA3F71F4-5BFB-4C83-A0E7-8CB714184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9325" y="4478338"/>
              <a:ext cx="1770063" cy="170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5">
              <a:extLst>
                <a:ext uri="{FF2B5EF4-FFF2-40B4-BE49-F238E27FC236}">
                  <a16:creationId xmlns:a16="http://schemas.microsoft.com/office/drawing/2014/main" id="{35896A73-BD81-47EA-87B3-7BC7C0E4DB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1770" y="6178550"/>
              <a:ext cx="222671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"/>
                <a:defRPr sz="2900"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"/>
                <a:defRPr sz="2600"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"/>
                <a:defRPr sz="2300"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B58B80"/>
                </a:buClr>
                <a:buSzPct val="7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C3986D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lang="fr-FR" altLang="fr-FR" sz="2000" b="1" dirty="0">
                  <a:cs typeface="Segoe UI" panose="020B0502040204020203" pitchFamily="34" charset="0"/>
                </a:rPr>
                <a:t>Haute Exactitude</a:t>
              </a:r>
            </a:p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lang="fr-FR" altLang="fr-FR" sz="2000" b="1" dirty="0">
                  <a:cs typeface="Segoe UI" panose="020B0502040204020203" pitchFamily="34" charset="0"/>
                </a:rPr>
                <a:t>Haute Précision</a:t>
              </a:r>
              <a:endParaRPr lang="fr-FR" altLang="fr-FR" sz="2000" dirty="0"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5332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7909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altLang="fr-FR" dirty="0"/>
              <a:t>Test de standardisation - Principes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465577" y="1211241"/>
            <a:ext cx="11298685" cy="488421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2800" b="1" u="sng" dirty="0">
                <a:solidFill>
                  <a:schemeClr val="tx1"/>
                </a:solidFill>
              </a:rPr>
              <a:t>Chaque enquêteur mesure 10 enfants de 18-59 mois, à deux reprises, avec un intervalle de temps entre les 1ères et les 2èmes mesures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Le superviseur observe comment les mesures anthropométriques sont prises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Les mesures prises par chaque enquêteur sont comparées aux mesures prises par le superviseur (valeurs de référence)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Les résultats sont analysés au sein du logiciel ENA pour SMART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206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brahi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0" r="13397" b="4098"/>
          <a:stretch/>
        </p:blipFill>
        <p:spPr bwMode="auto">
          <a:xfrm>
            <a:off x="9460609" y="1832553"/>
            <a:ext cx="2341012" cy="296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792" y="295373"/>
            <a:ext cx="11672416" cy="71051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dirty="0"/>
              <a:t>Organisation du test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379" y="1108711"/>
            <a:ext cx="8810771" cy="4754880"/>
          </a:xfrm>
        </p:spPr>
        <p:txBody>
          <a:bodyPr rtlCol="0">
            <a:noAutofit/>
          </a:bodyPr>
          <a:lstStyle/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sz="2200" dirty="0"/>
              <a:t>Endroit spacieux et ombragé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sz="2200" b="1" dirty="0">
                <a:sym typeface="Wingdings" panose="05000000000000000000" pitchFamily="2" charset="2"/>
              </a:rPr>
              <a:t>10 enfants en bonne santé âgés entre 18 et 59 mois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sz="2200" dirty="0">
                <a:sym typeface="Wingdings" panose="05000000000000000000" pitchFamily="2" charset="2"/>
              </a:rPr>
              <a:t>Chacune des stations de mesure contient : </a:t>
            </a:r>
            <a:r>
              <a:rPr lang="fr-FR" sz="2200" b="1" dirty="0">
                <a:sym typeface="Wingdings" panose="05000000000000000000" pitchFamily="2" charset="2"/>
              </a:rPr>
              <a:t>une toise, une balance et un ruban PB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sz="2200" dirty="0">
                <a:sym typeface="Wingdings" panose="05000000000000000000" pitchFamily="2" charset="2"/>
              </a:rPr>
              <a:t>Chaque enfant doit rester avec sa mère au niveau d’une des stations de mesures. </a:t>
            </a:r>
            <a:r>
              <a:rPr lang="fr-FR" sz="2200" b="1" dirty="0">
                <a:sym typeface="Wingdings" panose="05000000000000000000" pitchFamily="2" charset="2"/>
              </a:rPr>
              <a:t>Chaque enfant a un identifiant unique allant de 1 à 10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sz="2200" dirty="0">
                <a:sym typeface="Wingdings" panose="05000000000000000000" pitchFamily="2" charset="2"/>
              </a:rPr>
              <a:t>Les </a:t>
            </a:r>
            <a:r>
              <a:rPr lang="fr-FR" sz="2200" b="1" dirty="0">
                <a:sym typeface="Wingdings" panose="05000000000000000000" pitchFamily="2" charset="2"/>
              </a:rPr>
              <a:t>enquêteurs sont regroupés en binôme. Chacun effectue les mesures à tour de rôle. Chaque enquêteur a un identifiant unique 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sz="2200" dirty="0">
                <a:sym typeface="Wingdings" panose="05000000000000000000" pitchFamily="2" charset="2"/>
              </a:rPr>
              <a:t>Il ne doit y avoir qu’un seul binôme d’enquêteurs par enfant au même moment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sz="2200" dirty="0">
                <a:sym typeface="Wingdings" panose="05000000000000000000" pitchFamily="2" charset="2"/>
              </a:rPr>
              <a:t>Il est interdit de parler entre binômes d’enquêteurs au cours du test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9BD5A449-68C3-497F-B4DE-EFDD629FD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7950" y="650630"/>
            <a:ext cx="3313988" cy="1015663"/>
          </a:xfrm>
          <a:prstGeom prst="rect">
            <a:avLst/>
          </a:prstGeom>
          <a:solidFill>
            <a:schemeClr val="bg2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marL="0" indent="0" algn="ctr"/>
            <a:r>
              <a:rPr lang="fr-FR" altLang="fr-FR" sz="2000" b="1" dirty="0">
                <a:solidFill>
                  <a:schemeClr val="bg1"/>
                </a:solidFill>
                <a:latin typeface="Segoe UI" panose="020B0502040204020203" pitchFamily="34" charset="0"/>
              </a:rPr>
              <a:t>Chaque stand : 1 couple enfant/mère, 1 balance, 1 toise &amp; 1 ruban PB</a:t>
            </a:r>
            <a:endParaRPr lang="en-CA" altLang="fr-FR" sz="20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82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7909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altLang="fr-FR" dirty="0"/>
              <a:t>Déroulement du test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465577" y="1314451"/>
            <a:ext cx="11298685" cy="4674869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8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Personne de référence :</a:t>
            </a:r>
            <a:r>
              <a:rPr lang="fr-FR" sz="2400" dirty="0">
                <a:solidFill>
                  <a:schemeClr val="tx1"/>
                </a:solidFill>
              </a:rPr>
              <a:t> La personne de référence pèse et mesure attentivement chacun des 10 enfants, sans permettre aux équipes de voir ses valeurs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1</a:t>
            </a:r>
            <a:r>
              <a:rPr lang="fr-FR" sz="2400" b="1" baseline="30000" dirty="0">
                <a:solidFill>
                  <a:schemeClr val="tx1"/>
                </a:solidFill>
              </a:rPr>
              <a:t>er</a:t>
            </a:r>
            <a:r>
              <a:rPr lang="fr-FR" sz="2400" b="1" dirty="0">
                <a:solidFill>
                  <a:schemeClr val="tx1"/>
                </a:solidFill>
              </a:rPr>
              <a:t> Tour : </a:t>
            </a:r>
            <a:r>
              <a:rPr lang="fr-FR" sz="2400" dirty="0">
                <a:solidFill>
                  <a:schemeClr val="tx1"/>
                </a:solidFill>
              </a:rPr>
              <a:t>Chaque binôme commence avec un enfant différent / un stand différent. Le 1</a:t>
            </a:r>
            <a:r>
              <a:rPr lang="fr-FR" sz="2400" baseline="30000" dirty="0">
                <a:solidFill>
                  <a:schemeClr val="tx1"/>
                </a:solidFill>
              </a:rPr>
              <a:t>er</a:t>
            </a:r>
            <a:r>
              <a:rPr lang="fr-FR" sz="2400" dirty="0">
                <a:solidFill>
                  <a:schemeClr val="tx1"/>
                </a:solidFill>
              </a:rPr>
              <a:t>  mesureur du binôme mesure l’enfant et enregistre les résultats pour la 1</a:t>
            </a:r>
            <a:r>
              <a:rPr lang="fr-FR" sz="2400" baseline="30000" dirty="0">
                <a:solidFill>
                  <a:schemeClr val="tx1"/>
                </a:solidFill>
              </a:rPr>
              <a:t>ère</a:t>
            </a:r>
            <a:r>
              <a:rPr lang="fr-FR" sz="2400" dirty="0">
                <a:solidFill>
                  <a:schemeClr val="tx1"/>
                </a:solidFill>
              </a:rPr>
              <a:t> mesure. Il continue au stand suivant avec un nouvel enfant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Une fois les mesures terminées et enregistrées pour les 10 enfants pour le 1</a:t>
            </a:r>
            <a:r>
              <a:rPr lang="fr-FR" sz="2400" baseline="30000" dirty="0">
                <a:solidFill>
                  <a:schemeClr val="tx1"/>
                </a:solidFill>
              </a:rPr>
              <a:t>er</a:t>
            </a:r>
            <a:r>
              <a:rPr lang="fr-FR" sz="2400" dirty="0">
                <a:solidFill>
                  <a:schemeClr val="tx1"/>
                </a:solidFill>
              </a:rPr>
              <a:t> mesureur, le 2</a:t>
            </a:r>
            <a:r>
              <a:rPr lang="fr-FR" sz="2400" baseline="30000" dirty="0">
                <a:solidFill>
                  <a:schemeClr val="tx1"/>
                </a:solidFill>
              </a:rPr>
              <a:t>nd</a:t>
            </a:r>
            <a:r>
              <a:rPr lang="fr-FR" sz="2400" dirty="0">
                <a:solidFill>
                  <a:schemeClr val="tx1"/>
                </a:solidFill>
              </a:rPr>
              <a:t> mesureur du binôme prend à son tour les mesures des 10 mêmes enfants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Pause :</a:t>
            </a:r>
            <a:r>
              <a:rPr lang="fr-FR" sz="2400" dirty="0">
                <a:solidFill>
                  <a:schemeClr val="tx1"/>
                </a:solidFill>
              </a:rPr>
              <a:t> Une fois que les 10 enfants ont tous été mesurés une fois par tous les mesureurs, les binômes et les enfants prennent une pause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2ème Tour : </a:t>
            </a:r>
            <a:r>
              <a:rPr lang="fr-FR" sz="2400" dirty="0">
                <a:solidFill>
                  <a:schemeClr val="tx1"/>
                </a:solidFill>
              </a:rPr>
              <a:t>Le processus est répété en entier après la pause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729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792" y="167250"/>
            <a:ext cx="11672416" cy="77909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altLang="fr-FR" dirty="0"/>
              <a:t>Déroulement du test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CC21AE-3A6B-4529-A3BA-67A6857442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7299" y="946345"/>
            <a:ext cx="9006841" cy="4965309"/>
          </a:xfrm>
          <a:prstGeom prst="rect">
            <a:avLst/>
          </a:prstGeom>
        </p:spPr>
      </p:pic>
      <p:pic>
        <p:nvPicPr>
          <p:cNvPr id="5" name="Image 1">
            <a:extLst>
              <a:ext uri="{FF2B5EF4-FFF2-40B4-BE49-F238E27FC236}">
                <a16:creationId xmlns:a16="http://schemas.microsoft.com/office/drawing/2014/main" id="{CC8CE28F-A632-422A-A38B-BDD0ADD3429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83829" y="3844936"/>
            <a:ext cx="2514601" cy="5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1">
            <a:extLst>
              <a:ext uri="{FF2B5EF4-FFF2-40B4-BE49-F238E27FC236}">
                <a16:creationId xmlns:a16="http://schemas.microsoft.com/office/drawing/2014/main" id="{787FA95F-9B5F-4DCC-B000-87811D916B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561070" y="2834259"/>
            <a:ext cx="1703070" cy="503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1">
            <a:extLst>
              <a:ext uri="{FF2B5EF4-FFF2-40B4-BE49-F238E27FC236}">
                <a16:creationId xmlns:a16="http://schemas.microsoft.com/office/drawing/2014/main" id="{E65A826D-65EF-4036-A446-EC54EA63094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28136" y="3299080"/>
            <a:ext cx="1436004" cy="56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6278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 fontScale="90000"/>
          </a:bodyPr>
          <a:lstStyle/>
          <a:p>
            <a:r>
              <a:rPr lang="fr-FR" dirty="0"/>
              <a:t>Questions ?</a:t>
            </a:r>
            <a:br>
              <a:rPr lang="fr-FR" dirty="0"/>
            </a:br>
            <a:br>
              <a:rPr lang="fr-FR" dirty="0"/>
            </a:br>
            <a:r>
              <a:rPr lang="fr-FR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417299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2488" y="2509255"/>
            <a:ext cx="10747023" cy="1839489"/>
          </a:xfrm>
        </p:spPr>
        <p:txBody>
          <a:bodyPr>
            <a:normAutofit/>
          </a:bodyPr>
          <a:lstStyle/>
          <a:p>
            <a:pPr algn="ctr"/>
            <a:r>
              <a:rPr lang="fr-FR" sz="5400" b="1" dirty="0"/>
              <a:t>MERCI POUR VOTRE ATTENTION !</a:t>
            </a:r>
            <a:endParaRPr lang="fr-FR" sz="5400" b="0" dirty="0">
              <a:solidFill>
                <a:schemeClr val="bg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009F5F-9D41-458D-855A-3D7416553A66}"/>
              </a:ext>
            </a:extLst>
          </p:cNvPr>
          <p:cNvSpPr txBox="1"/>
          <p:nvPr/>
        </p:nvSpPr>
        <p:spPr>
          <a:xfrm>
            <a:off x="248355" y="62048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tx2"/>
                </a:solidFill>
              </a:rPr>
              <a:t>[LOGO PARTENAIRES]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508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712" y="272466"/>
            <a:ext cx="11672416" cy="824716"/>
          </a:xfrm>
        </p:spPr>
        <p:txBody>
          <a:bodyPr/>
          <a:lstStyle/>
          <a:p>
            <a:r>
              <a:rPr lang="fr-FR" dirty="0"/>
              <a:t>Session 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951870"/>
            <a:ext cx="11672416" cy="4028680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Standardisation de l’équipement anthropométrique</a:t>
            </a:r>
          </a:p>
          <a:p>
            <a:pPr marL="609585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26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Description et organisation du test de standardisation</a:t>
            </a:r>
          </a:p>
        </p:txBody>
      </p:sp>
    </p:spTree>
    <p:extLst>
      <p:ext uri="{BB962C8B-B14F-4D97-AF65-F5344CB8AC3E}">
        <p14:creationId xmlns:p14="http://schemas.microsoft.com/office/powerpoint/2010/main" val="1109370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fr-FR" altLang="fr-FR" dirty="0"/>
              <a:t>Pour assurer une haute qualité des données anthropométriques…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565655" y="2211833"/>
            <a:ext cx="11098530" cy="31831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8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Standardisation du matériel anthropométrique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u="sng" dirty="0">
                <a:solidFill>
                  <a:schemeClr val="tx1"/>
                </a:solidFill>
              </a:rPr>
              <a:t>Chaque jour d’enquête </a:t>
            </a:r>
            <a:r>
              <a:rPr lang="fr-FR" sz="2400" dirty="0">
                <a:solidFill>
                  <a:schemeClr val="tx1"/>
                </a:solidFill>
              </a:rPr>
              <a:t>avant de commencer la collecte des données anthropométriques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Standardisation des enquêteurs</a:t>
            </a:r>
            <a:endParaRPr lang="fr-F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621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 fontScale="90000"/>
          </a:bodyPr>
          <a:lstStyle/>
          <a:p>
            <a:r>
              <a:rPr lang="fr-FR" dirty="0"/>
              <a:t>Standardisation du matériel anthropométrique</a:t>
            </a:r>
          </a:p>
        </p:txBody>
      </p:sp>
    </p:spTree>
    <p:extLst>
      <p:ext uri="{BB962C8B-B14F-4D97-AF65-F5344CB8AC3E}">
        <p14:creationId xmlns:p14="http://schemas.microsoft.com/office/powerpoint/2010/main" val="1555530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7909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altLang="fr-FR" dirty="0"/>
              <a:t>Standardisation de l’équipement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565655" y="1314450"/>
            <a:ext cx="6966715" cy="43323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800" dirty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chemeClr val="tx1"/>
                </a:solidFill>
              </a:rPr>
              <a:t>S’assurer que l’équipement anthropométrique fonctionne correctement et qu’il n’est pas abimé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Avant le test de standardisation </a:t>
            </a:r>
            <a:r>
              <a:rPr lang="fr-FR" sz="24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r-FR" sz="2400" dirty="0">
                <a:solidFill>
                  <a:schemeClr val="tx1"/>
                </a:solidFill>
              </a:rPr>
              <a:t> Identifier chaque outil anthropométrique à l’aide d’un numéro unique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pt-BR" sz="2400" dirty="0">
                <a:solidFill>
                  <a:schemeClr val="tx1"/>
                </a:solidFill>
              </a:rPr>
              <a:t>Balances #1, #2,…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endParaRPr lang="pt-BR" sz="2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t-BR" sz="2400" dirty="0">
                <a:solidFill>
                  <a:schemeClr val="tx1"/>
                </a:solidFill>
              </a:rPr>
              <a:t> Toises #1, #2,…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endParaRPr lang="pt-BR" sz="2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t-BR" sz="2400" dirty="0">
                <a:solidFill>
                  <a:schemeClr val="tx1"/>
                </a:solidFill>
              </a:rPr>
              <a:t> Rubans PB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endParaRPr lang="fr-FR" sz="22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800" dirty="0">
              <a:solidFill>
                <a:schemeClr val="tx1"/>
              </a:solidFill>
            </a:endParaRPr>
          </a:p>
        </p:txBody>
      </p:sp>
      <p:pic>
        <p:nvPicPr>
          <p:cNvPr id="5" name="Picture 4" descr="Frayed tape">
            <a:extLst>
              <a:ext uri="{FF2B5EF4-FFF2-40B4-BE49-F238E27FC236}">
                <a16:creationId xmlns:a16="http://schemas.microsoft.com/office/drawing/2014/main" id="{44A41139-148E-43A9-93AF-92B92C494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371" y="1211240"/>
            <a:ext cx="1520190" cy="284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6B62746-F225-46F1-B038-3504345C0B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2173" y="2931795"/>
            <a:ext cx="1520191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53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7909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altLang="fr-FR" dirty="0"/>
              <a:t>Standardisation de l’équipement 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565655" y="1314450"/>
            <a:ext cx="6966715" cy="43323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800" dirty="0">
                <a:solidFill>
                  <a:schemeClr val="tx1"/>
                </a:solidFill>
              </a:rPr>
              <a:t> </a:t>
            </a:r>
            <a:r>
              <a:rPr lang="fr-FR" sz="2400" b="1" u="sng" dirty="0">
                <a:solidFill>
                  <a:schemeClr val="tx1"/>
                </a:solidFill>
              </a:rPr>
              <a:t>Chaque jour avant la collecte des données</a:t>
            </a:r>
            <a:r>
              <a:rPr lang="fr-FR" sz="2400" dirty="0">
                <a:solidFill>
                  <a:schemeClr val="tx1"/>
                </a:solidFill>
              </a:rPr>
              <a:t>, testez la précision de tous les équipements utilisés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Mesurer chaque toise avec un bâton en bois de 110,0 cm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Vérifier l’exactitude de chaque balance avec un poids étalon, </a:t>
            </a:r>
            <a:r>
              <a:rPr lang="fr-FR" sz="2400" b="1" dirty="0">
                <a:solidFill>
                  <a:schemeClr val="tx1"/>
                </a:solidFill>
              </a:rPr>
              <a:t>deux fois de suite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u="sng" dirty="0">
                <a:solidFill>
                  <a:schemeClr val="tx1"/>
                </a:solidFill>
              </a:rPr>
              <a:t>Changer de ruban PB tous les 2-3 jours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endParaRPr lang="fr-FR" sz="22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800" dirty="0">
              <a:solidFill>
                <a:schemeClr val="tx1"/>
              </a:solidFill>
            </a:endParaRPr>
          </a:p>
        </p:txBody>
      </p:sp>
      <p:pic>
        <p:nvPicPr>
          <p:cNvPr id="8" name="Picture 2" descr="Calibrating scale">
            <a:extLst>
              <a:ext uri="{FF2B5EF4-FFF2-40B4-BE49-F238E27FC236}">
                <a16:creationId xmlns:a16="http://schemas.microsoft.com/office/drawing/2014/main" id="{732DECEB-7C7B-414A-8AFF-FCEAEA731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0" t="11359" r="15535" b="4929"/>
          <a:stretch>
            <a:fillRect/>
          </a:stretch>
        </p:blipFill>
        <p:spPr bwMode="auto">
          <a:xfrm>
            <a:off x="7837645" y="1401563"/>
            <a:ext cx="2377244" cy="229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 descr="C:\Users\fanny\Pictures\Africa\Republique du Congo 2010\Test de standardisation\IMG_5314.jpg">
            <a:extLst>
              <a:ext uri="{FF2B5EF4-FFF2-40B4-BE49-F238E27FC236}">
                <a16:creationId xmlns:a16="http://schemas.microsoft.com/office/drawing/2014/main" id="{78A2C9FF-6C66-49B1-98E7-96B2C110C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6" t="21875" r="32845"/>
          <a:stretch>
            <a:fillRect/>
          </a:stretch>
        </p:blipFill>
        <p:spPr bwMode="auto">
          <a:xfrm>
            <a:off x="10450646" y="3145956"/>
            <a:ext cx="1500482" cy="250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3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7909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altLang="fr-FR" dirty="0"/>
              <a:t>Standardisation de l’équipement 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465577" y="1314451"/>
            <a:ext cx="11298685" cy="4332309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800" dirty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chemeClr val="tx1"/>
                </a:solidFill>
              </a:rPr>
              <a:t>Noter chaque jour les résultats du calibrage des outils anthropométriques sur la </a:t>
            </a:r>
            <a:r>
              <a:rPr lang="fr-FR" sz="2400" b="1" dirty="0">
                <a:solidFill>
                  <a:schemeClr val="tx1"/>
                </a:solidFill>
              </a:rPr>
              <a:t>fiche de contrôle assurance-qualité pour l’anthropométrie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Si un outil est cassé, abîmé ou inutilisable, noter les détails dans la colonne « Remarques » et remplacer immédiatement l’outil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Les superviseurs doivent toujours avoir en leur possession du matériel anthropométrique supplémentaire pour un remplacement immédiat en cas de problèmes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 Si un outil se trouve hors de marche, le chef d’équipe doit avertir immédiatement le superviseur afin de remplacer le plus rapidement possible l’outil défectueux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517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792" y="432145"/>
            <a:ext cx="11672416" cy="77909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fr-FR" altLang="fr-FR" dirty="0"/>
              <a:t>La fiche de contrôle assurance-qualité pour l’anthropométrie 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D3D217-3950-42B9-8300-CF5297D583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794" y="1413246"/>
            <a:ext cx="10138411" cy="403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370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 fontScale="90000"/>
          </a:bodyPr>
          <a:lstStyle/>
          <a:p>
            <a:r>
              <a:rPr lang="fr-FR"/>
              <a:t>Organisation du Test de Standardisation</a:t>
            </a:r>
          </a:p>
        </p:txBody>
      </p:sp>
    </p:spTree>
    <p:extLst>
      <p:ext uri="{BB962C8B-B14F-4D97-AF65-F5344CB8AC3E}">
        <p14:creationId xmlns:p14="http://schemas.microsoft.com/office/powerpoint/2010/main" val="1353866987"/>
      </p:ext>
    </p:extLst>
  </p:cSld>
  <p:clrMapOvr>
    <a:masterClrMapping/>
  </p:clrMapOvr>
</p:sld>
</file>

<file path=ppt/theme/theme1.xml><?xml version="1.0" encoding="utf-8"?>
<a:theme xmlns:a="http://schemas.openxmlformats.org/drawingml/2006/main" name="UNHCR2016">
  <a:themeElements>
    <a:clrScheme name="UNHCR2016">
      <a:dk1>
        <a:sysClr val="windowText" lastClr="000000"/>
      </a:dk1>
      <a:lt1>
        <a:sysClr val="window" lastClr="FFFFFF"/>
      </a:lt1>
      <a:dk2>
        <a:srgbClr val="FFFFFF"/>
      </a:dk2>
      <a:lt2>
        <a:srgbClr val="0072BC"/>
      </a:lt2>
      <a:accent1>
        <a:srgbClr val="0072BC"/>
      </a:accent1>
      <a:accent2>
        <a:srgbClr val="000000"/>
      </a:accent2>
      <a:accent3>
        <a:srgbClr val="FAEB00"/>
      </a:accent3>
      <a:accent4>
        <a:srgbClr val="17375F"/>
      </a:accent4>
      <a:accent5>
        <a:srgbClr val="08B499"/>
      </a:accent5>
      <a:accent6>
        <a:srgbClr val="EF4960"/>
      </a:accent6>
      <a:hlink>
        <a:srgbClr val="0072BC"/>
      </a:hlink>
      <a:folHlink>
        <a:srgbClr val="0072BC"/>
      </a:folHlink>
    </a:clrScheme>
    <a:fontScheme name="UNHCR2016">
      <a:majorFont>
        <a:latin typeface="Arial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HCR2016-Template-V2" id="{3E386AF6-AFA1-4435-B293-6BF6E93FC347}" vid="{380E39D3-DA05-4B59-A009-DFC129E09AB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SENS v3_Formation_Enquete_Session_0_Introduction_v18.11.2020</Template>
  <TotalTime>0</TotalTime>
  <Words>828</Words>
  <Application>Microsoft Office PowerPoint</Application>
  <PresentationFormat>Grand écran</PresentationFormat>
  <Paragraphs>131</Paragraphs>
  <Slides>18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Segoe UI</vt:lpstr>
      <vt:lpstr>Wingdings</vt:lpstr>
      <vt:lpstr>UNHCR2016</vt:lpstr>
      <vt:lpstr>Enquêtes SENS  [Nom des camps/Zones d’enquête] Région, Pays - Période</vt:lpstr>
      <vt:lpstr>Session 4</vt:lpstr>
      <vt:lpstr>Pour assurer une haute qualité des données anthropométriques…</vt:lpstr>
      <vt:lpstr>Standardisation du matériel anthropométrique</vt:lpstr>
      <vt:lpstr>Standardisation de l’équipement (1/3)</vt:lpstr>
      <vt:lpstr>Standardisation de l’équipement (2/3)</vt:lpstr>
      <vt:lpstr>Standardisation de l’équipement (3/3)</vt:lpstr>
      <vt:lpstr>La fiche de contrôle assurance-qualité pour l’anthropométrie </vt:lpstr>
      <vt:lpstr>Organisation du Test de Standardisation</vt:lpstr>
      <vt:lpstr>Test de standardisation - Objectifs</vt:lpstr>
      <vt:lpstr>Précision vs. Exactitude (1/2)</vt:lpstr>
      <vt:lpstr>Précision vs. Exactitude (2/2)</vt:lpstr>
      <vt:lpstr>Test de standardisation - Principes</vt:lpstr>
      <vt:lpstr>Organisation du test </vt:lpstr>
      <vt:lpstr>Déroulement du test (1/2)</vt:lpstr>
      <vt:lpstr>Déroulement du test (2/2)</vt:lpstr>
      <vt:lpstr>Questions ?  Discussion</vt:lpstr>
      <vt:lpstr>MERCI POUR VOTRE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Nutrition Survey with SMART Methods</dc:title>
  <dc:creator>Fanny Cassard</dc:creator>
  <cp:lastModifiedBy>Fanny Cassard</cp:lastModifiedBy>
  <cp:revision>209</cp:revision>
  <cp:lastPrinted>2014-07-03T14:30:14Z</cp:lastPrinted>
  <dcterms:created xsi:type="dcterms:W3CDTF">2014-06-25T09:53:34Z</dcterms:created>
  <dcterms:modified xsi:type="dcterms:W3CDTF">2020-12-01T09:43:27Z</dcterms:modified>
</cp:coreProperties>
</file>